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0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9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E5F28-613A-4EA2-ACA3-74F4FC3F069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14F6-676B-4FF8-BB8D-7A44FF12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Evaluation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to the 2012-13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74345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Teachers in the District for More than Three Years Will Follow the Plan Below During Their Recertification Year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3 mini-observations by December 1</a:t>
            </a:r>
            <a:r>
              <a:rPr lang="en-US" baseline="30000" dirty="0"/>
              <a:t>st</a:t>
            </a:r>
            <a:r>
              <a:rPr lang="en-US" dirty="0"/>
              <a:t>, 3 mini-observations from December 1</a:t>
            </a:r>
            <a:r>
              <a:rPr lang="en-US" baseline="30000" dirty="0"/>
              <a:t>st</a:t>
            </a:r>
            <a:r>
              <a:rPr lang="en-US" dirty="0"/>
              <a:t>  to May 1st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Summative Evaluations completed in May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Highly Effective and Effective </a:t>
            </a:r>
            <a:r>
              <a:rPr lang="en-US" dirty="0" smtClean="0"/>
              <a:t>rated </a:t>
            </a:r>
            <a:r>
              <a:rPr lang="en-US" dirty="0"/>
              <a:t>teachers will have a summative evaluation on their recertification year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A teacher rated needs improvement necessary, overall, will be on a Phase III Assistance Plan.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A teacher rated needs improvement in one domain, will have six mini-observations the next year focused on the area needing improvement.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A teacher with an overall rating of does not meet standard will most likely be recommended for non-renewal or termination.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Teachers on a three year summative evaluation cycle will still have two mini-observations completed during the two off cycle years. </a:t>
            </a:r>
          </a:p>
        </p:txBody>
      </p:sp>
    </p:spTree>
    <p:extLst>
      <p:ext uri="{BB962C8B-B14F-4D97-AF65-F5344CB8AC3E}">
        <p14:creationId xmlns:p14="http://schemas.microsoft.com/office/powerpoint/2010/main" val="88907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22811"/>
              </p:ext>
            </p:extLst>
          </p:nvPr>
        </p:nvGraphicFramePr>
        <p:xfrm>
          <a:off x="1295399" y="304802"/>
          <a:ext cx="6248400" cy="6242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/>
                <a:gridCol w="3124200"/>
              </a:tblGrid>
              <a:tr h="297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September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February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Classroom  environment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Maintaining student  attention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45807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Rules and procedures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activities using Depth of Knowledge beyond level two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best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Use of technology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97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October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March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Personal  relationship  building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Personal relationship building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Maintaining student  attention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Learning and understanding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best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best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97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November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April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Use of Technology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Student engagement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45807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Student engagement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activities using Depth of Knowledge beyond level two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45807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activities using Depth of Knowledge beyond level two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Effective teaching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97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December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Class climate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Maintaining student attention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Student learning and understanding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Classroom  environment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best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best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97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January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cap="small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June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Personal  relationship  building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Use of Technology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26581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Use of technology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Student learning and understanding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  <a:tr h="45807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Effective teaching practices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Char char="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of activities using Depth of Knowledge beyond level two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34977" marB="3497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7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21670"/>
              </p:ext>
            </p:extLst>
          </p:nvPr>
        </p:nvGraphicFramePr>
        <p:xfrm>
          <a:off x="990600" y="762000"/>
          <a:ext cx="70866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6098"/>
                <a:gridCol w="3550502"/>
              </a:tblGrid>
              <a:tr h="1524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is going well: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Topics for Discussion: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50800" marB="50800"/>
                </a:tc>
              </a:tr>
              <a:tr h="1524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Next steps for growth: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Clarifying Comments: 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0" marR="0" marT="50800" marB="5080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3815715"/>
            <a:ext cx="807720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Reflections of observation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What very effective Principal’s look for: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Classroom Environment, Climate, tone and atmosphere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Maintaining student engagement, participation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Effective teaching: clarity, modeling, explaining, listening, checking for understanding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Learning and understanding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Thinking, talking and making sense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Rigor and cognitive complexity of the work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Use of Technology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Evidence of best instructional practices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228600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Reflections of observation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26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0" t="19066" r="35875" b="18533"/>
          <a:stretch/>
        </p:blipFill>
        <p:spPr bwMode="auto">
          <a:xfrm>
            <a:off x="304800" y="152400"/>
            <a:ext cx="58674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35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85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40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957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78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53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t="19085" r="36471" b="14771"/>
          <a:stretch/>
        </p:blipFill>
        <p:spPr bwMode="auto">
          <a:xfrm>
            <a:off x="304800" y="228600"/>
            <a:ext cx="5105400" cy="664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71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2296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14400" algn="l"/>
              </a:tabLst>
            </a:pPr>
            <a:r>
              <a:rPr lang="en-US" sz="1600" b="1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Standards of Effective Teaching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 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These are the standards upon which each professional staff member will be continuously evaluated.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 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Due to the variety of professional roles and functions, it is understood that other descriptions may be defined for specific positions after collaboration between the parties involved.</a:t>
            </a:r>
          </a:p>
          <a:p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A.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 Planning and Preparation for Learning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. Classroom Management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C.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 Delivery of Instruction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. Monitoring, Assessment, and Follow-Up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. Family and Community Outreach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F.</a:t>
            </a: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 Professional Responsibilities</a:t>
            </a:r>
          </a:p>
          <a:p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The rubrics use a four-level rating scale with the following labels: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Highly Effective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Effective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Improvement Necessary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Does Not Meet Standards</a:t>
            </a: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2627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1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Mini-Observations:	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i="1" dirty="0"/>
              <a:t>Frequent Sampling and </a:t>
            </a:r>
            <a:r>
              <a:rPr lang="en-US" b="1" i="1" dirty="0" smtClean="0"/>
              <a:t>Coaching</a:t>
            </a:r>
          </a:p>
          <a:p>
            <a:endParaRPr lang="en-US" dirty="0"/>
          </a:p>
          <a:p>
            <a:pPr lvl="0" fontAlgn="base"/>
            <a:r>
              <a:rPr lang="en-US" dirty="0"/>
              <a:t>Short visits to fit into very busy </a:t>
            </a:r>
            <a:r>
              <a:rPr lang="en-US" dirty="0" smtClean="0"/>
              <a:t>days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Unannounced to see what kids are experiencing </a:t>
            </a:r>
            <a:r>
              <a:rPr lang="en-US" dirty="0" smtClean="0"/>
              <a:t>daily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Lots of them to sample all aspects of teaching and blend </a:t>
            </a:r>
            <a:r>
              <a:rPr lang="en-US" dirty="0" smtClean="0"/>
              <a:t>in</a:t>
            </a:r>
          </a:p>
          <a:p>
            <a:pPr lvl="0" fontAlgn="base"/>
            <a:r>
              <a:rPr lang="en-US" dirty="0" smtClean="0"/>
              <a:t>Prompt</a:t>
            </a:r>
            <a:r>
              <a:rPr lang="en-US" dirty="0"/>
              <a:t>, thoughtful feedback to each </a:t>
            </a:r>
            <a:r>
              <a:rPr lang="en-US" dirty="0" smtClean="0"/>
              <a:t>teacher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Early intervention with ineffective teachers, guaranteed </a:t>
            </a:r>
            <a:r>
              <a:rPr lang="en-US" dirty="0" smtClean="0"/>
              <a:t>follow-up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Informal to maximize adult learning, provides formative </a:t>
            </a:r>
            <a:r>
              <a:rPr lang="en-US" dirty="0" smtClean="0"/>
              <a:t>feedback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Systematic cycling through the whole </a:t>
            </a:r>
            <a:r>
              <a:rPr lang="en-US" dirty="0" smtClean="0"/>
              <a:t>staff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Integrated with curriculum planning and student learning</a:t>
            </a:r>
          </a:p>
        </p:txBody>
      </p:sp>
    </p:spTree>
    <p:extLst>
      <p:ext uri="{BB962C8B-B14F-4D97-AF65-F5344CB8AC3E}">
        <p14:creationId xmlns:p14="http://schemas.microsoft.com/office/powerpoint/2010/main" val="348554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74345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i="1" dirty="0"/>
              <a:t>The Theory of Action</a:t>
            </a:r>
            <a:endParaRPr lang="en-US" b="1" dirty="0"/>
          </a:p>
          <a:p>
            <a:pPr lvl="0" fontAlgn="base"/>
            <a:r>
              <a:rPr lang="en-US" dirty="0"/>
              <a:t>Principals shall explain mini-observations to teachers…</a:t>
            </a:r>
          </a:p>
          <a:p>
            <a:pPr lvl="0" fontAlgn="base"/>
            <a:r>
              <a:rPr lang="en-US" dirty="0"/>
              <a:t>Have a clear, shared sense of </a:t>
            </a:r>
            <a:r>
              <a:rPr lang="en-US" b="1" dirty="0"/>
              <a:t>what to look for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lvl="0" fontAlgn="base"/>
            <a:endParaRPr lang="en-US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Stay long enough in classrooms …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Make enough visits to get a representative picture …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Capture and remember key insights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Give feedback in a way teachers can hear and accept 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Step up with criticism when necessary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Follow up when mediocre teaching isn’t improving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Shift gears with unsatisfactory teaching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Integrate mini-observations with curriculum, resulting in professional development recommendations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Then teaching and learning improve significantly.</a:t>
            </a:r>
          </a:p>
        </p:txBody>
      </p:sp>
    </p:spTree>
    <p:extLst>
      <p:ext uri="{BB962C8B-B14F-4D97-AF65-F5344CB8AC3E}">
        <p14:creationId xmlns:p14="http://schemas.microsoft.com/office/powerpoint/2010/main" val="413543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What </a:t>
            </a:r>
            <a:r>
              <a:rPr lang="en-US" b="1" i="1" dirty="0" smtClean="0"/>
              <a:t>Principals </a:t>
            </a:r>
            <a:r>
              <a:rPr lang="en-US" b="1" i="1" dirty="0"/>
              <a:t>Look For</a:t>
            </a:r>
            <a:r>
              <a:rPr lang="en-US" b="1" i="1" dirty="0" smtClean="0"/>
              <a:t>:</a:t>
            </a:r>
          </a:p>
          <a:p>
            <a:endParaRPr lang="en-US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Student engagement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Learning and understanding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Participation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Thinking, talking and making sense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The rigor and cognitive complexity of the work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Asking students “what are you working on?”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Listening in on pair and share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Climate, tone and atmosphere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dirty="0"/>
              <a:t>Effective teaching, clarity, modeling, explaining, modeling, listening, checking for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9779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8157"/>
              </p:ext>
            </p:extLst>
          </p:nvPr>
        </p:nvGraphicFramePr>
        <p:xfrm>
          <a:off x="762000" y="761998"/>
          <a:ext cx="7772400" cy="5486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44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Years of Service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Mini-observations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Summative Evaluations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Comments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December and March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and 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December and March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Beyond 3 years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Certification Cycle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4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Rated Needs Improvement Overall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 Summative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Phase III Awareness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60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Rated Needs Improvement in One  Area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 Summative is Optional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Mini-Observations Focused on Areas of Improvement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60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Teachers in Year One and Two of Their Certification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Summative Required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Summative Not Required in Off Years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3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First Year Teachers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One Mini-observation in September, October, November and at least one more in those three months for a total of 4 by December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Summative Evaluation in December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One Mini-observation in December, January, February and March and at least one more in those three months.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Summative Evaluation by March 1</a:t>
            </a:r>
            <a:r>
              <a:rPr lang="en-US" baseline="30000" dirty="0"/>
              <a:t>st</a:t>
            </a:r>
            <a:r>
              <a:rPr lang="en-US" dirty="0"/>
              <a:t>, with a recommendation for renewal by March 15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675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Second and Third Year Teachers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Four Mini-observations by December 1st, with a Summative Evaluation completed in December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Four Mini-observations between December 1</a:t>
            </a:r>
            <a:r>
              <a:rPr lang="en-US" baseline="30000" dirty="0"/>
              <a:t>st</a:t>
            </a:r>
            <a:r>
              <a:rPr lang="en-US" dirty="0"/>
              <a:t>  and March 15</a:t>
            </a:r>
            <a:r>
              <a:rPr lang="en-US" baseline="30000" dirty="0"/>
              <a:t>th</a:t>
            </a:r>
            <a:r>
              <a:rPr lang="en-US" dirty="0"/>
              <a:t> , with a Summative Evaluation completed by March 15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98491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606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Teacher Evaluation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Evaluation System</dc:title>
  <dc:creator>Administrator</dc:creator>
  <cp:lastModifiedBy>Administrator</cp:lastModifiedBy>
  <cp:revision>3</cp:revision>
  <cp:lastPrinted>2013-08-01T18:57:07Z</cp:lastPrinted>
  <dcterms:created xsi:type="dcterms:W3CDTF">2013-08-01T15:05:41Z</dcterms:created>
  <dcterms:modified xsi:type="dcterms:W3CDTF">2013-08-02T12:04:17Z</dcterms:modified>
</cp:coreProperties>
</file>